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Mainly a software developer, attempt to lower the bar on presentation quality</a:t>
            </a:r>
            <a:br>
              <a:rPr lang="en-CA"/>
            </a:br>
            <a:r>
              <a:rPr lang="en-CA"/>
              <a:t>While working on sic came across CDS presentation, talked to Damien about it, exploring integration for the past month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f19e1a2b8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f19e1a2b8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PoAMATIC comes from work creating comprehensive tests for sign in canada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f19e1a2b8_1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f19e1a2b8_1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Dragged and dropped sctm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f19e1a2b8_1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f19e1a2b8_1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72a9d65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72a9d65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f19e1a2b8_1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f19e1a2b8_1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19e1a2b8_1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19e1a2b8_1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Can be </a:t>
            </a:r>
            <a:r>
              <a:rPr lang="en-CA"/>
              <a:t>ready</a:t>
            </a:r>
            <a:r>
              <a:rPr lang="en-CA"/>
              <a:t> by anyone, executed with versioned modules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f19e1a2b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f19e1a2b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2a647cc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2a647cc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f19e1a2b8_1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f19e1a2b8_1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f19e1a2b8_1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f19e1a2b8_1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bb5c5b6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bb5c5b6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These assumptions as a software developer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f19e1a2b8_1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f19e1a2b8_1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f19e1a2b8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f19e1a2b8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bb5c5b64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bb5c5b64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Emphasize consultant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72a9d65c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72a9d65c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Emphasize why oscal? It’s a solution to these problems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f19e1a2b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f19e1a2b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Think of poamatic as a bun making machine. Plan of Action and Milestones being a key delivery tool, with these ingredients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f19e1a2b8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f19e1a2b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Provides an interoperable </a:t>
            </a:r>
            <a:r>
              <a:rPr lang="en-CA"/>
              <a:t>language</a:t>
            </a:r>
            <a:r>
              <a:rPr lang="en-CA"/>
              <a:t> that expresses </a:t>
            </a:r>
            <a:r>
              <a:rPr lang="en-CA"/>
              <a:t>consolidated</a:t>
            </a:r>
            <a:r>
              <a:rPr lang="en-CA"/>
              <a:t> frameworks, </a:t>
            </a:r>
            <a:br>
              <a:rPr lang="en-CA"/>
            </a:br>
            <a:r>
              <a:rPr lang="en-CA"/>
              <a:t>Supports automated traceability </a:t>
            </a:r>
            <a:br>
              <a:rPr lang="en-CA"/>
            </a:br>
            <a:r>
              <a:rPr lang="en-CA"/>
              <a:t>Diagram shows right to left </a:t>
            </a:r>
            <a:r>
              <a:rPr lang="en-CA"/>
              <a:t>dependency, PoAM from </a:t>
            </a:r>
            <a:r>
              <a:rPr lang="en-CA"/>
              <a:t>catalog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7e53dc88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7e53dc88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Supports multiple frameworks</a:t>
            </a:r>
            <a:br>
              <a:rPr lang="en-CA"/>
            </a:br>
            <a:r>
              <a:rPr lang="en-CA"/>
              <a:t>guidance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f19e1a2b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f19e1a2b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f19e1a2b8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f19e1a2b8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vid/rp-simulator/blob/main/test/features/local-provider.featur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withhaibun/haibun/tree/main/modul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image" Target="../media/image10.png"/><Relationship Id="rId10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9.png"/><Relationship Id="rId13" Type="http://schemas.openxmlformats.org/officeDocument/2006/relationships/image" Target="../media/image24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3.jpg"/><Relationship Id="rId9" Type="http://schemas.openxmlformats.org/officeDocument/2006/relationships/image" Target="../media/image14.png"/><Relationship Id="rId15" Type="http://schemas.openxmlformats.org/officeDocument/2006/relationships/image" Target="../media/image20.png"/><Relationship Id="rId14" Type="http://schemas.openxmlformats.org/officeDocument/2006/relationships/image" Target="../media/image21.png"/><Relationship Id="rId17" Type="http://schemas.openxmlformats.org/officeDocument/2006/relationships/image" Target="../media/image29.png"/><Relationship Id="rId16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8" Type="http://schemas.openxmlformats.org/officeDocument/2006/relationships/image" Target="../media/image25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ds-snc/security-goals-demo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8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OSCAL,</a:t>
            </a:r>
            <a:br>
              <a:rPr lang="en-CA"/>
            </a:br>
            <a:r>
              <a:rPr lang="en-CA"/>
              <a:t>Integrated Testing and Automation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4294967295" type="title"/>
          </p:nvPr>
        </p:nvSpPr>
        <p:spPr>
          <a:xfrm>
            <a:off x="3431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Automated testing: working toward an OSCAL world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00" y="969550"/>
            <a:ext cx="4536625" cy="40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4294967295" type="title"/>
          </p:nvPr>
        </p:nvSpPr>
        <p:spPr>
          <a:xfrm>
            <a:off x="4951025" y="1080200"/>
            <a:ext cx="43500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373637"/>
                </a:solidFill>
                <a:highlight>
                  <a:srgbClr val="F9F9FA"/>
                </a:highlight>
                <a:latin typeface="Roboto"/>
                <a:ea typeface="Roboto"/>
                <a:cs typeface="Roboto"/>
                <a:sym typeface="Roboto"/>
              </a:rPr>
              <a:t>✨   </a:t>
            </a:r>
            <a:r>
              <a:rPr lang="en-CA"/>
              <a:t>PoAMATIC   </a:t>
            </a:r>
            <a:r>
              <a:rPr lang="en-CA" sz="3600">
                <a:solidFill>
                  <a:srgbClr val="373637"/>
                </a:solidFill>
                <a:highlight>
                  <a:srgbClr val="F9F9FA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3600">
              <a:solidFill>
                <a:srgbClr val="373637"/>
              </a:solidFill>
              <a:highlight>
                <a:srgbClr val="F9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825" y="1846400"/>
            <a:ext cx="2895175" cy="33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402"/>
            <a:ext cx="9144001" cy="450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586"/>
            <a:ext cx="9143999" cy="451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Design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Based on observations of practical approach for today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Eg use SCTM spreadsheet for input instead of complex 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PoAM focused manual and automated </a:t>
            </a:r>
            <a:r>
              <a:rPr lang="en-CA"/>
              <a:t>assessments</a:t>
            </a:r>
            <a:r>
              <a:rPr lang="en-CA"/>
              <a:t> and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u="sng">
                <a:solidFill>
                  <a:schemeClr val="hlink"/>
                </a:solidFill>
                <a:hlinkClick r:id="rId3"/>
              </a:rPr>
              <a:t>Combine documentation with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Run on anyone’s desktop easily, containers, pipelines, 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Uses high level language with minimal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754"/>
            <a:ext cx="9144000" cy="402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86950" y="712200"/>
            <a:ext cx="4469400" cy="4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Project level configuration.</a:t>
            </a:r>
            <a:br>
              <a:rPr lang="en-CA" sz="1400">
                <a:solidFill>
                  <a:schemeClr val="dk1"/>
                </a:solidFill>
              </a:rPr>
            </a:br>
            <a:br>
              <a:rPr lang="en-CA" sz="1400">
                <a:solidFill>
                  <a:schemeClr val="dk1"/>
                </a:solidFill>
              </a:rPr>
            </a:br>
            <a:r>
              <a:rPr lang="en-CA" sz="1400">
                <a:solidFill>
                  <a:schemeClr val="dk1"/>
                </a:solidFill>
              </a:rPr>
              <a:t>	</a:t>
            </a:r>
            <a:r>
              <a:rPr lang="en-CA" sz="1400">
                <a:solidFill>
                  <a:schemeClr val="dk1"/>
                </a:solidFill>
              </a:rPr>
              <a:t>Set Secrets to Azure Vault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Set Work item repository to Azure Boards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Set SAST scanner to Snyk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Set HTTPS scanner to SSLLabs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Set PoAM writer to Excel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Set Code repository to</a:t>
            </a:r>
            <a:br>
              <a:rPr lang="en-CA" sz="1400">
                <a:solidFill>
                  <a:schemeClr val="dk1"/>
                </a:solidFill>
              </a:rPr>
            </a:br>
            <a:r>
              <a:rPr lang="en-CA" sz="1400">
                <a:solidFill>
                  <a:schemeClr val="dk1"/>
                </a:solidFill>
              </a:rPr>
              <a:t>       https://github.com/canada-ca/poamatic-projectx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Retrieves a spreadsheet, verifies elements are recognized, then imports column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Import SCTM from spreadsheet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Tests that each column in the "Responsible Person" column is complete and that each person is a member of the organizational directory.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Responsible persons are complete and active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Checks that a result file is present in a location.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</a:rPr>
              <a:t>Signoff for tabletop exercise is within one months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Assessors run, first ensuring their environment is complete, providing hints on proper configuration. Good opportunity to hyperlink to specs.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Assessments can pass completely, fail completely, or pass with a warning score.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Fail if warning score is greater than 0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HTTPS scanning passes with the highest rating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CA" sz="1400">
                <a:solidFill>
                  <a:schemeClr val="dk1"/>
                </a:solidFill>
              </a:rPr>
              <a:t>SAST scanning passes without any vulnerabilities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</a:rPr>
              <a:t>Generate a POAM as XLS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333350" y="428800"/>
            <a:ext cx="31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 PoAMATIC script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352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Acts as an interactive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Configurable for each type of assessment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Advantages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Project repos include only test cases with module versions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Process is inherently test-driven, with guidance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Declarative style is straightforward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Easy to add new tests, build on existing, versioned with repo, modular</a:t>
            </a:r>
            <a:br>
              <a:rPr lang="en-C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Opportunity to work toward OSCAL process and standards for interoperability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Project setup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Project - High level language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Project </a:t>
            </a:r>
            <a:r>
              <a:rPr lang="en-CA"/>
              <a:t>specific repo - Haibun modules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General Haibun modules </a:t>
            </a:r>
            <a:r>
              <a:rPr lang="en-CA" u="sng">
                <a:solidFill>
                  <a:schemeClr val="hlink"/>
                </a:solidFill>
                <a:hlinkClick r:id="rId3"/>
              </a:rPr>
              <a:t>https://github.com/withhaibun/haibun/tree/main/modules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Versioned with minimal deps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OSCAL adaptation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SCTM spreadsheet validates </a:t>
            </a:r>
            <a:r>
              <a:rPr lang="en-CA"/>
              <a:t>against</a:t>
            </a:r>
            <a:r>
              <a:rPr lang="en-CA"/>
              <a:t> OSCAL format controls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Produce OSCAL profiles for use in ecosystem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Use OSCAL components, ecosystem of tools, such as assessments, that speak OSCAL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Eventually, eliminate </a:t>
            </a:r>
            <a:r>
              <a:rPr lang="en-CA"/>
              <a:t>spreadsheets and Word docs, or link them “live”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Follow up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31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Life as an open </a:t>
            </a:r>
            <a:r>
              <a:rPr lang="en-CA"/>
              <a:t>source</a:t>
            </a:r>
            <a:r>
              <a:rPr lang="en-CA"/>
              <a:t>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In depth live 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Connecting to projects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534" y="445025"/>
            <a:ext cx="3450566" cy="352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804" y="2296373"/>
            <a:ext cx="2199621" cy="10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200" y="3814650"/>
            <a:ext cx="1771800" cy="13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950" y="1314599"/>
            <a:ext cx="1692575" cy="14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177" y="2877587"/>
            <a:ext cx="1431051" cy="164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8225" y="1176250"/>
            <a:ext cx="2895725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4800" y="3057225"/>
            <a:ext cx="1550575" cy="15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14475" y="248875"/>
            <a:ext cx="84396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</a:rPr>
              <a:t>DevSecOps </a:t>
            </a:r>
            <a:r>
              <a:rPr lang="en-CA" sz="1350">
                <a:solidFill>
                  <a:srgbClr val="151515"/>
                </a:solidFill>
                <a:highlight>
                  <a:srgbClr val="FFFFFF"/>
                </a:highlight>
              </a:rPr>
              <a:t>a</a:t>
            </a:r>
            <a:r>
              <a:rPr lang="en-CA" sz="1350">
                <a:solidFill>
                  <a:srgbClr val="151515"/>
                </a:solidFill>
                <a:highlight>
                  <a:srgbClr val="FFFFFF"/>
                </a:highlight>
              </a:rPr>
              <a:t>n approach to culture, automation, and platform design that integrates security as a </a:t>
            </a:r>
            <a:r>
              <a:rPr lang="en-CA" sz="1350">
                <a:solidFill>
                  <a:srgbClr val="151515"/>
                </a:solidFill>
                <a:highlight>
                  <a:srgbClr val="FFFFFF"/>
                </a:highlight>
              </a:rPr>
              <a:t>s</a:t>
            </a:r>
            <a:r>
              <a:rPr lang="en-CA" sz="1350">
                <a:solidFill>
                  <a:srgbClr val="151515"/>
                </a:solidFill>
                <a:highlight>
                  <a:srgbClr val="FFFFFF"/>
                </a:highlight>
              </a:rPr>
              <a:t>hared responsibility throughout the entire IT lifecycle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100" y="3474163"/>
            <a:ext cx="2732102" cy="14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225" y="2737750"/>
            <a:ext cx="1771800" cy="8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4470" y="1084925"/>
            <a:ext cx="1964000" cy="10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93" y="511562"/>
            <a:ext cx="9014350" cy="504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t My Calendar - Microsoft Store en-CA"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450" y="800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6350" y="80050"/>
            <a:ext cx="2913150" cy="19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1475" y="1235500"/>
            <a:ext cx="2286000" cy="152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2725" y="3401251"/>
            <a:ext cx="2121275" cy="17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9325" y="3783102"/>
            <a:ext cx="1627023" cy="98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569535" y="1680260"/>
            <a:ext cx="2608325" cy="21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5516615" y="80038"/>
            <a:ext cx="771950" cy="5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625" y="0"/>
            <a:ext cx="2735901" cy="13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3696" y="461296"/>
            <a:ext cx="1772650" cy="11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5058" y="870800"/>
            <a:ext cx="1891904" cy="9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00451" y="1045175"/>
            <a:ext cx="2238700" cy="12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45725" y="2492350"/>
            <a:ext cx="2689229" cy="221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7592" y="560600"/>
            <a:ext cx="3015095" cy="221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29963" y="1014923"/>
            <a:ext cx="1802225" cy="207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0250" y="3401250"/>
            <a:ext cx="2357525" cy="15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13750" y="2571750"/>
            <a:ext cx="2913152" cy="21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16625" y="913888"/>
            <a:ext cx="2167225" cy="21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3101825"/>
            <a:ext cx="84231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Tool builders can provide widely interoperable controls, components and interfaces based on OSCAL standards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Instead of Excel spreadsheets, Word documents:</a:t>
            </a:r>
            <a:r>
              <a:rPr lang="en-CA"/>
              <a:t> consistent, machine readable data created with user friendly, guided interfaces</a:t>
            </a:r>
            <a:br>
              <a:rPr lang="en-CA"/>
            </a:b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Version 1.0 as of June 2021 includes assessments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Version 2.0 supports eg SCAP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150" u="sng">
                <a:solidFill>
                  <a:schemeClr val="hlink"/>
                </a:solidFill>
                <a:hlinkClick r:id="rId3"/>
              </a:rPr>
              <a:t>https://github.com/cds-snc/security-goals-demo</a:t>
            </a:r>
            <a:r>
              <a:rPr lang="en-CA" sz="1150"/>
              <a:t>, https://docs.google.com/presentation/d/1c2XJEpxPh_3iBMHsfUEtBQKWMlJCzpgd1I2g0j2bEHA/edit#slide=id.g4cea57f733_0_0</a:t>
            </a:r>
            <a:endParaRPr sz="115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75" y="1079490"/>
            <a:ext cx="3023788" cy="191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125" y="1079500"/>
            <a:ext cx="4722951" cy="19332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445025"/>
            <a:ext cx="8520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OSCAL - </a:t>
            </a:r>
            <a:r>
              <a:rPr lang="en-CA" sz="1800">
                <a:solidFill>
                  <a:schemeClr val="dk2"/>
                </a:solidFill>
              </a:rPr>
              <a:t>Open Security Controls Assessment Language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4294967295" type="title"/>
          </p:nvPr>
        </p:nvSpPr>
        <p:spPr>
          <a:xfrm>
            <a:off x="1673375" y="1740213"/>
            <a:ext cx="43500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373637"/>
                </a:solidFill>
                <a:highlight>
                  <a:srgbClr val="F9F9FA"/>
                </a:highlight>
                <a:latin typeface="Roboto"/>
                <a:ea typeface="Roboto"/>
                <a:cs typeface="Roboto"/>
                <a:sym typeface="Roboto"/>
              </a:rPr>
              <a:t>✨   </a:t>
            </a:r>
            <a:r>
              <a:rPr lang="en-CA"/>
              <a:t>PoAMATIC   </a:t>
            </a:r>
            <a:r>
              <a:rPr lang="en-CA" sz="3600">
                <a:solidFill>
                  <a:srgbClr val="373637"/>
                </a:solidFill>
                <a:highlight>
                  <a:srgbClr val="F9F9FA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3600">
              <a:solidFill>
                <a:srgbClr val="373637"/>
              </a:solidFill>
              <a:highlight>
                <a:srgbClr val="F9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73637"/>
              </a:solidFill>
              <a:highlight>
                <a:srgbClr val="F9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4294967295" type="title"/>
          </p:nvPr>
        </p:nvSpPr>
        <p:spPr>
          <a:xfrm>
            <a:off x="654400" y="663675"/>
            <a:ext cx="3957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CA" sz="2100">
                <a:solidFill>
                  <a:srgbClr val="373637"/>
                </a:solidFill>
                <a:highlight>
                  <a:srgbClr val="F9F9FA"/>
                </a:highlight>
                <a:latin typeface="Roboto"/>
                <a:ea typeface="Roboto"/>
                <a:cs typeface="Roboto"/>
                <a:sym typeface="Roboto"/>
              </a:rPr>
              <a:t>The solution?</a:t>
            </a:r>
            <a:endParaRPr sz="1300"/>
          </a:p>
        </p:txBody>
      </p:sp>
      <p:sp>
        <p:nvSpPr>
          <p:cNvPr id="105" name="Google Shape;105;p17"/>
          <p:cNvSpPr txBox="1"/>
          <p:nvPr/>
        </p:nvSpPr>
        <p:spPr>
          <a:xfrm>
            <a:off x="741075" y="3994225"/>
            <a:ext cx="52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Validates SCTM, runs corresponding automated tests and processes, and generates a PoAM.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700" y="2354100"/>
            <a:ext cx="705250" cy="7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4950" y="2571750"/>
            <a:ext cx="754000" cy="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700" y="3124950"/>
            <a:ext cx="1096150" cy="5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4940" y="2853500"/>
            <a:ext cx="911260" cy="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0187" y="2976353"/>
            <a:ext cx="999175" cy="52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9000" y="4351500"/>
            <a:ext cx="820801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9110600" y="4769575"/>
            <a:ext cx="381076" cy="14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9800" y="1867575"/>
            <a:ext cx="2895175" cy="33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3132675" y="2617050"/>
            <a:ext cx="134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/>
              <a:t>×</a:t>
            </a:r>
            <a:r>
              <a:rPr lang="en-CA" sz="2100"/>
              <a:t> OSCAL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280300" y="4498375"/>
            <a:ext cx="85206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/>
              <a:t>https://www.nist.gov/system/files/documents/2021/02/25/Day1.1-Michaela-OSCAL%20Overview.pdf</a:t>
            </a:r>
            <a:endParaRPr sz="90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88" y="244125"/>
            <a:ext cx="8427014" cy="41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5287925" y="4408700"/>
            <a:ext cx="21540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Links support relationships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0" y="381025"/>
            <a:ext cx="5168974" cy="261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175" y="381025"/>
            <a:ext cx="3900824" cy="21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925" y="2736475"/>
            <a:ext cx="3900824" cy="171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4294967295" type="title"/>
          </p:nvPr>
        </p:nvSpPr>
        <p:spPr>
          <a:xfrm>
            <a:off x="343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State of OSCAL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0325"/>
            <a:ext cx="2830699" cy="407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499" y="962875"/>
            <a:ext cx="53340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199" y="2551250"/>
            <a:ext cx="4775091" cy="22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0" y="1294255"/>
            <a:ext cx="5143736" cy="205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4294967295" type="title"/>
          </p:nvPr>
        </p:nvSpPr>
        <p:spPr>
          <a:xfrm>
            <a:off x="343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OSCAL tools and tooling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876" y="829500"/>
            <a:ext cx="4929948" cy="21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397" y="3196072"/>
            <a:ext cx="5497149" cy="18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